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1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2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3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4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5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6.xml" ContentType="application/vnd.openxmlformats-officedocument.presentationml.notesSlide+xml"/>
  <Override PartName="/ppt/tags/tag86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60" r:id="rId2"/>
    <p:sldId id="461" r:id="rId3"/>
    <p:sldId id="502" r:id="rId4"/>
    <p:sldId id="507" r:id="rId5"/>
    <p:sldId id="506" r:id="rId6"/>
    <p:sldId id="504" r:id="rId7"/>
    <p:sldId id="505" r:id="rId8"/>
  </p:sldIdLst>
  <p:sldSz cx="7559675" cy="1069181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77">
          <p15:clr>
            <a:srgbClr val="A4A3A4"/>
          </p15:clr>
        </p15:guide>
        <p15:guide id="2" pos="23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53" d="100"/>
          <a:sy n="53" d="100"/>
        </p:scale>
        <p:origin x="2659" y="29"/>
      </p:cViewPr>
      <p:guideLst>
        <p:guide orient="horz" pos="3577"/>
        <p:guide pos="233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2024/11/8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7955" y="1143000"/>
            <a:ext cx="2182091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3889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743350" y="1425666"/>
            <a:ext cx="6076276" cy="400758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96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743350" y="5551117"/>
            <a:ext cx="6076276" cy="22956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985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77825" indent="0" algn="ctr">
              <a:buNone/>
              <a:defRPr sz="1655"/>
            </a:lvl2pPr>
            <a:lvl3pPr marL="756285" indent="0" algn="ctr">
              <a:buNone/>
              <a:defRPr sz="1490"/>
            </a:lvl3pPr>
            <a:lvl4pPr marL="1134110" indent="0" algn="ctr">
              <a:buNone/>
              <a:defRPr sz="1325"/>
            </a:lvl4pPr>
            <a:lvl5pPr marL="1511935" indent="0" algn="ctr">
              <a:buNone/>
              <a:defRPr sz="1325"/>
            </a:lvl5pPr>
            <a:lvl6pPr marL="1889760" indent="0" algn="ctr">
              <a:buNone/>
              <a:defRPr sz="1325"/>
            </a:lvl6pPr>
            <a:lvl7pPr marL="2268220" indent="0" algn="ctr">
              <a:buNone/>
              <a:defRPr sz="1325"/>
            </a:lvl7pPr>
            <a:lvl8pPr marL="2646045" indent="0" algn="ctr">
              <a:buNone/>
              <a:defRPr sz="1325"/>
            </a:lvl8pPr>
            <a:lvl9pPr marL="3023870" indent="0" algn="ctr">
              <a:buNone/>
              <a:defRPr sz="1325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77256" y="1206765"/>
            <a:ext cx="6804000" cy="8548384"/>
          </a:xfrm>
        </p:spPr>
        <p:txBody>
          <a:bodyPr/>
          <a:lstStyle>
            <a:lvl1pPr marL="189230" indent="-18923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67055" indent="-18923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44880" indent="-18923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22705" indent="-18923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701165" indent="-18923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743350" y="3872872"/>
            <a:ext cx="6076276" cy="1588439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96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743350" y="5551117"/>
            <a:ext cx="6076276" cy="735284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985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7256" y="948573"/>
            <a:ext cx="6801768" cy="110012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97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77256" y="2323723"/>
            <a:ext cx="6801768" cy="742019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325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77825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756285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13411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11935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234453" y="6000146"/>
            <a:ext cx="4817268" cy="119553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64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234453" y="7195685"/>
            <a:ext cx="4817268" cy="135269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49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77825" indent="0">
              <a:buNone/>
              <a:defRPr sz="1655">
                <a:solidFill>
                  <a:schemeClr val="tx1">
                    <a:tint val="75000"/>
                  </a:schemeClr>
                </a:solidFill>
              </a:defRPr>
            </a:lvl2pPr>
            <a:lvl3pPr marL="756285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3pPr>
            <a:lvl4pPr marL="113411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4pPr>
            <a:lvl5pPr marL="15119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5pPr>
            <a:lvl6pPr marL="188976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6pPr>
            <a:lvl7pPr marL="226822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7pPr>
            <a:lvl8pPr marL="264604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8pPr>
            <a:lvl9pPr marL="30238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7256" y="948573"/>
            <a:ext cx="6801768" cy="110012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97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77256" y="2340562"/>
            <a:ext cx="3210024" cy="7403361"/>
          </a:xfrm>
        </p:spPr>
        <p:txBody>
          <a:bodyPr vert="horz" lIns="90000" tIns="46800" rIns="90000" bIns="46800" rtlCol="0">
            <a:normAutofit/>
          </a:bodyPr>
          <a:lstStyle>
            <a:lvl1pPr marL="189230" marR="0" lvl="0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67055" marR="0" lvl="1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944880" marR="0" lvl="2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322705" marR="0" lvl="3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701165" marR="0" lvl="4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975697" y="2340562"/>
            <a:ext cx="3210024" cy="7403361"/>
          </a:xfrm>
        </p:spPr>
        <p:txBody>
          <a:bodyPr lIns="90000" tIns="46800" rIns="90000" bIns="46800">
            <a:normAutofit/>
          </a:bodyPr>
          <a:lstStyle>
            <a:lvl1pPr marL="189230" indent="-189230">
              <a:lnSpc>
                <a:spcPct val="130000"/>
              </a:lnSpc>
              <a:buFont typeface="Wingdings" panose="05000000000000000000" pitchFamily="2" charset="2"/>
              <a:buChar char="l"/>
              <a:defRPr sz="1325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567055" indent="-189230">
              <a:lnSpc>
                <a:spcPct val="130000"/>
              </a:lnSpc>
              <a:buFont typeface="Wingdings" panose="05000000000000000000" pitchFamily="2" charset="2"/>
              <a:buChar char="l"/>
              <a:defRPr sz="1325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44880" indent="-189230">
              <a:lnSpc>
                <a:spcPct val="130000"/>
              </a:lnSpc>
              <a:buFont typeface="Wingdings" panose="05000000000000000000" pitchFamily="2" charset="2"/>
              <a:buChar char="l"/>
              <a:defRPr sz="1325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22705" indent="-189230">
              <a:lnSpc>
                <a:spcPct val="130000"/>
              </a:lnSpc>
              <a:buFont typeface="Wingdings" panose="05000000000000000000" pitchFamily="2" charset="2"/>
              <a:buChar char="l"/>
              <a:defRPr sz="1325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lnSpc>
                <a:spcPct val="130000"/>
              </a:lnSpc>
              <a:defRPr sz="132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7256" y="948573"/>
            <a:ext cx="6801768" cy="110012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97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377256" y="2228305"/>
            <a:ext cx="3312709" cy="59496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655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77825" indent="0">
              <a:buNone/>
              <a:defRPr sz="1655" b="1"/>
            </a:lvl2pPr>
            <a:lvl3pPr marL="756285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8220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77256" y="2890622"/>
            <a:ext cx="3312709" cy="6853300"/>
          </a:xfrm>
        </p:spPr>
        <p:txBody>
          <a:bodyPr vert="horz" lIns="101600" tIns="0" rIns="82550" bIns="0" rtlCol="0">
            <a:normAutofit/>
          </a:bodyPr>
          <a:lstStyle>
            <a:lvl1pPr marL="189230" marR="0" lvl="0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67055" marR="0" lvl="1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944880" marR="0" lvl="2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322705" marR="0" lvl="3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701165" marR="0" lvl="4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3866656" y="2216657"/>
            <a:ext cx="3312709" cy="59496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655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77825" indent="0">
              <a:buNone/>
              <a:defRPr sz="1655" b="1"/>
            </a:lvl2pPr>
            <a:lvl3pPr marL="756285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8220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3866656" y="2890622"/>
            <a:ext cx="3312709" cy="6853300"/>
          </a:xfrm>
        </p:spPr>
        <p:txBody>
          <a:bodyPr vert="horz" lIns="101600" tIns="0" rIns="82550" bIns="0" rtlCol="0">
            <a:normAutofit/>
          </a:bodyPr>
          <a:lstStyle>
            <a:lvl1pPr marL="189230" marR="0" lvl="0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67055" marR="0" lvl="1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944880" marR="0" lvl="2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322705" marR="0" lvl="3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701165" marR="0" lvl="4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7256" y="948573"/>
            <a:ext cx="6801768" cy="110012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97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77256" y="2424755"/>
            <a:ext cx="3178772" cy="718445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325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67055" marR="0" lvl="1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44880" marR="0" lvl="2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32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22705" marR="0" lvl="3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32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701165" marR="0" lvl="4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32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3937748" y="2424755"/>
            <a:ext cx="3241276" cy="718445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2024/11/8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6346382" y="1425666"/>
            <a:ext cx="647362" cy="7841164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3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567000" y="1425666"/>
            <a:ext cx="5685626" cy="7841164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377256" y="948573"/>
            <a:ext cx="6801768" cy="101031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377256" y="2363013"/>
            <a:ext cx="6801768" cy="7385399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379488" y="9844954"/>
            <a:ext cx="1674213" cy="493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25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2552244" y="9844954"/>
            <a:ext cx="2455512" cy="493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825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5504811" y="9844954"/>
            <a:ext cx="1674213" cy="493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25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2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6285" rtl="0" eaLnBrk="1" fontAlgn="auto" latinLnBrk="0" hangingPunct="1">
        <a:lnSpc>
          <a:spcPct val="100000"/>
        </a:lnSpc>
        <a:spcBef>
          <a:spcPct val="0"/>
        </a:spcBef>
        <a:buNone/>
        <a:defRPr sz="2975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89230" indent="-189230" algn="l" defTabSz="75628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325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67055" indent="-189230" algn="l" defTabSz="75628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330960" algn="l"/>
        </a:tabLst>
        <a:defRPr sz="1325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944880" indent="-189230" algn="l" defTabSz="75628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325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322705" indent="-189230" algn="l" defTabSz="75628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325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701165" indent="-189230" algn="l" defTabSz="75628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325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078990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6815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5275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3100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628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8976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822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04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387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6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image" Target="../media/image10.png"/><Relationship Id="rId5" Type="http://schemas.openxmlformats.org/officeDocument/2006/relationships/tags" Target="../tags/tag69.xml"/><Relationship Id="rId10" Type="http://schemas.openxmlformats.org/officeDocument/2006/relationships/image" Target="../media/image9.png"/><Relationship Id="rId4" Type="http://schemas.openxmlformats.org/officeDocument/2006/relationships/tags" Target="../tags/tag68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7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79.xml"/><Relationship Id="rId7" Type="http://schemas.openxmlformats.org/officeDocument/2006/relationships/image" Target="../media/image12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82.xml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6.png"/><Relationship Id="rId4" Type="http://schemas.openxmlformats.org/officeDocument/2006/relationships/tags" Target="../tags/tag83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8.png"/><Relationship Id="rId5" Type="http://schemas.openxmlformats.org/officeDocument/2006/relationships/image" Target="../media/image19.jpe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4"/>
          <p:cNvSpPr/>
          <p:nvPr/>
        </p:nvSpPr>
        <p:spPr>
          <a:xfrm flipV="1">
            <a:off x="1121410" y="4558665"/>
            <a:ext cx="1590675" cy="762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745" b="0" i="0" u="none" strike="noStrike" kern="1700" cap="none" spc="0" normalizeH="0" baseline="0" noProof="0" dirty="0">
              <a:ln>
                <a:noFill/>
              </a:ln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effectLst/>
              <a:uLnTx/>
              <a:uFillTx/>
              <a:latin typeface="Century Gothic" panose="020B0502020202020204"/>
              <a:ea typeface="Castellar" panose="020A0402060406010301" charset="0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044575" y="2876550"/>
            <a:ext cx="5353685" cy="1016000"/>
          </a:xfrm>
        </p:spPr>
        <p:txBody>
          <a:bodyPr>
            <a:noAutofit/>
          </a:bodyPr>
          <a:lstStyle/>
          <a:p>
            <a:pPr algn="l"/>
            <a:r>
              <a:rPr lang="en-US" sz="2800" spc="0" dirty="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n-ea"/>
                <a:cs typeface="Arial" panose="020B0604020202020204" pitchFamily="34" charset="0"/>
                <a:sym typeface="+mn-ea"/>
              </a:rPr>
              <a:t>Model A</a:t>
            </a:r>
            <a:r>
              <a:rPr lang="en-US" altLang="zh-CN" sz="2800" spc="0" dirty="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n-ea"/>
                <a:cs typeface="Arial" panose="020B0604020202020204" pitchFamily="34" charset="0"/>
                <a:sym typeface="+mn-ea"/>
              </a:rPr>
              <a:t>SM2500</a:t>
            </a:r>
            <a:r>
              <a:rPr lang="en-US" altLang="zh-CN" sz="2800" i="1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lang="en-US" sz="2800" spc="0" dirty="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n-ea"/>
                <a:cs typeface="Arial" panose="020B0604020202020204" pitchFamily="34" charset="0"/>
                <a:sym typeface="+mn-ea"/>
              </a:rPr>
              <a:t>Generator set</a:t>
            </a:r>
          </a:p>
        </p:txBody>
      </p:sp>
      <p:sp>
        <p:nvSpPr>
          <p:cNvPr id="42" name="矩形 98"/>
          <p:cNvSpPr/>
          <p:nvPr/>
        </p:nvSpPr>
        <p:spPr>
          <a:xfrm>
            <a:off x="1045210" y="3861435"/>
            <a:ext cx="3895090" cy="486410"/>
          </a:xfrm>
          <a:prstGeom prst="rect">
            <a:avLst/>
          </a:prstGeom>
          <a:noFill/>
        </p:spPr>
        <p:txBody>
          <a:bodyPr wrap="square" lIns="56699" tIns="28349" rIns="56699" bIns="28349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8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charset="0"/>
                <a:ea typeface="黑体" panose="02010609060101010101" pitchFamily="2" charset="-122"/>
                <a:cs typeface="Arial" panose="020B0604020202020204" pitchFamily="34" charset="0"/>
              </a:rPr>
              <a:t>2500KVA/2000KW</a:t>
            </a:r>
            <a:endParaRPr lang="zh-CN" altLang="en-US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Arial Black" panose="020B0A0402010202020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>
          <a:xfrm>
            <a:off x="347345" y="407670"/>
            <a:ext cx="4592320" cy="1028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8349" tIns="2267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cs typeface="Arial" panose="020B0604020202020204"/>
                <a:sym typeface="+mn-ea"/>
              </a:rPr>
              <a:t>AOSIF 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/>
                <a:sym typeface="+mn-ea"/>
              </a:rPr>
              <a:t>Mitsubishi  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cs typeface="Arial" panose="020B0604020202020204"/>
                <a:sym typeface="+mn-ea"/>
              </a:rPr>
              <a:t>Series</a:t>
            </a:r>
            <a:r>
              <a:rPr lang="en-US" altLang="zh-CN" sz="2400" b="1" dirty="0"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/>
                <a:cs typeface="Arial" panose="020B0604020202020204"/>
                <a:sym typeface="+mn-ea"/>
              </a:rPr>
              <a:t>  </a:t>
            </a:r>
            <a:endParaRPr lang="en-US" altLang="zh-CN" sz="2400" b="1" dirty="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/>
              <a:cs typeface="Arial" panose="020B0604020202020204"/>
              <a:sym typeface="+mn-ea"/>
            </a:endParaRPr>
          </a:p>
          <a:p>
            <a:pPr algn="l" rtl="0">
              <a:defRPr sz="1000"/>
            </a:pPr>
            <a:r>
              <a:rPr lang="en-US" altLang="zh-CN" sz="1600" b="1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cs typeface="Arial" panose="020B0604020202020204"/>
                <a:sym typeface="+mn-ea"/>
              </a:rPr>
              <a:t>Product introduction</a:t>
            </a:r>
          </a:p>
        </p:txBody>
      </p:sp>
      <p:pic>
        <p:nvPicPr>
          <p:cNvPr id="12" name="图片 11" descr="CE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96560" y="1119505"/>
            <a:ext cx="680085" cy="664845"/>
          </a:xfrm>
          <a:prstGeom prst="rect">
            <a:avLst/>
          </a:prstGeom>
        </p:spPr>
      </p:pic>
      <p:pic>
        <p:nvPicPr>
          <p:cNvPr id="13" name="图片 12" descr="SGS_ISO-9001_TBL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51575" y="1223645"/>
            <a:ext cx="398780" cy="390525"/>
          </a:xfrm>
          <a:prstGeom prst="rect">
            <a:avLst/>
          </a:prstGeom>
        </p:spPr>
      </p:pic>
      <p:pic>
        <p:nvPicPr>
          <p:cNvPr id="14" name="图片 13" descr="SGS_ISO-14001_TBL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28155" y="1226820"/>
            <a:ext cx="387985" cy="379730"/>
          </a:xfrm>
          <a:prstGeom prst="rect">
            <a:avLst/>
          </a:prstGeom>
        </p:spPr>
      </p:pic>
      <p:pic>
        <p:nvPicPr>
          <p:cNvPr id="3" name="图片 2" descr="logo-M100-Y100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38470" y="473075"/>
            <a:ext cx="1646555" cy="546735"/>
          </a:xfrm>
          <a:prstGeom prst="rect">
            <a:avLst/>
          </a:prstGeom>
        </p:spPr>
      </p:pic>
      <p:sp>
        <p:nvSpPr>
          <p:cNvPr id="16" name="TextBox 3"/>
          <p:cNvSpPr txBox="1"/>
          <p:nvPr/>
        </p:nvSpPr>
        <p:spPr>
          <a:xfrm>
            <a:off x="425133" y="9921875"/>
            <a:ext cx="6709410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1920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XIAMEN AOSIF ENGINEERING LTD. </a:t>
            </a:r>
            <a:r>
              <a:rPr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sz="1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</a:p>
          <a:p>
            <a:pPr algn="ctr" defTabSz="121920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 descr="F:\机组图片介绍\40尺.png40尺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44917" y="3224530"/>
            <a:ext cx="6518606" cy="78762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17" y="6494145"/>
            <a:ext cx="3253739" cy="21691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logo-M100-Y10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06160" y="58420"/>
            <a:ext cx="1093470" cy="5715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 flipV="1">
            <a:off x="449838" y="513080"/>
            <a:ext cx="6660000" cy="40640"/>
          </a:xfrm>
          <a:prstGeom prst="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745" b="0" i="0" u="none" strike="noStrike" kern="17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Castellar" panose="020A0402060406010301" charset="0"/>
              <a:cs typeface="+mn-cs"/>
            </a:endParaRPr>
          </a:p>
        </p:txBody>
      </p:sp>
      <p:sp>
        <p:nvSpPr>
          <p:cNvPr id="37" name="TextBox 7"/>
          <p:cNvSpPr txBox="1">
            <a:spLocks noChangeArrowheads="1"/>
          </p:cNvSpPr>
          <p:nvPr/>
        </p:nvSpPr>
        <p:spPr>
          <a:xfrm>
            <a:off x="333375" y="10294620"/>
            <a:ext cx="4592320" cy="1028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8349" tIns="2267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b="1" i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XIAMEN AOSIF ENGINEERING LTD. </a:t>
            </a:r>
            <a:endParaRPr lang="en-US" altLang="zh-CN" sz="1490" b="1" i="1" strike="noStrike">
              <a:ln w="9525" cmpd="sng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2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/>
              <a:cs typeface="Arial" panose="020B0604020202020204"/>
              <a:sym typeface="+mn-ea"/>
            </a:endParaRPr>
          </a:p>
        </p:txBody>
      </p:sp>
      <p:graphicFrame>
        <p:nvGraphicFramePr>
          <p:cNvPr id="21" name="表格 20"/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5250996"/>
              </p:ext>
            </p:extLst>
          </p:nvPr>
        </p:nvGraphicFramePr>
        <p:xfrm>
          <a:off x="461010" y="1049020"/>
          <a:ext cx="3241155" cy="2218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20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    Prime </a:t>
                      </a: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Power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2250KVA/1800</a:t>
                      </a: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</a:t>
                      </a: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W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665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9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    Stand by </a:t>
                      </a: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Power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2500KVA</a:t>
                      </a:r>
                      <a:r>
                        <a:rPr lang="en-US" altLang="zh-CN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/2000K</a:t>
                      </a:r>
                      <a:r>
                        <a:rPr lang="en-US" altLang="zh-CN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W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Frequency/Speed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50Hz/1500rpm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20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Rated Power Factor(cosφ)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0.8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03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Standard Voltage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230V/400V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20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Phases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6" name="表格 25"/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419406093"/>
              </p:ext>
            </p:extLst>
          </p:nvPr>
        </p:nvGraphicFramePr>
        <p:xfrm>
          <a:off x="3879215" y="1035685"/>
          <a:ext cx="3241700" cy="2231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6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200">
                <a:tc rowSpan="2"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   Engine 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Brand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Shanghai Mitsubishi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2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Model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S16R2-PTAW-C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   Control module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900" dirty="0" err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Deepsea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7320</a:t>
                      </a:r>
                      <a:endParaRPr lang="en-US" altLang="zh-CN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03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   Rated Current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algn="ctr" fontAlgn="auto">
                        <a:buNone/>
                      </a:pPr>
                      <a:r>
                        <a:rPr lang="en-US" alt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3247A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20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   Capacity of Breaker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algn="ctr" fontAlgn="auto">
                        <a:buNone/>
                      </a:pPr>
                      <a:r>
                        <a:rPr lang="en-US" alt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3600A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665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   Starting Voltage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algn="ctr" fontAlgn="auto">
                        <a:buNone/>
                      </a:pPr>
                      <a:r>
                        <a:rPr lang="en-US" altLang="zh-CN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DC24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V</a:t>
                      </a:r>
                      <a:endParaRPr lang="en-US" altLang="zh-CN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1" name="表格 30"/>
          <p:cNvGraphicFramePr/>
          <p:nvPr>
            <p:custDataLst>
              <p:tags r:id="rId4"/>
            </p:custDataLst>
          </p:nvPr>
        </p:nvGraphicFramePr>
        <p:xfrm>
          <a:off x="3881120" y="6649085"/>
          <a:ext cx="3240000" cy="277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7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40">
                <a:tc gridSpan="3"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Dimensions and Weights </a:t>
                      </a:r>
                      <a:endParaRPr lang="en-US" altLang="en-US" sz="1200" b="1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    Type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Open 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Silent</a:t>
                      </a:r>
                      <a:endParaRPr lang="en-US" altLang="en-US" sz="9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Length(mm)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6310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7200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Width(mm)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2210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2430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Height(mm)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2620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2800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Weight(kg)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14750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18350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B</a:t>
                      </a:r>
                      <a:r>
                        <a:rPr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ase 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fuel </a:t>
                      </a:r>
                      <a:r>
                        <a:rPr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 tank 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v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olume </a:t>
                      </a:r>
                      <a:r>
                        <a:rPr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(L)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N/A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N/A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图片 3" descr="TIM图片2020052710334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0715" y="6649085"/>
            <a:ext cx="2631440" cy="1389380"/>
          </a:xfrm>
          <a:prstGeom prst="rect">
            <a:avLst/>
          </a:prstGeom>
        </p:spPr>
      </p:pic>
      <p:graphicFrame>
        <p:nvGraphicFramePr>
          <p:cNvPr id="7" name="表格 6"/>
          <p:cNvGraphicFramePr/>
          <p:nvPr/>
        </p:nvGraphicFramePr>
        <p:xfrm>
          <a:off x="461010" y="659130"/>
          <a:ext cx="6659880" cy="3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General Performance Data</a:t>
                      </a:r>
                      <a:endParaRPr lang="en-US" altLang="en-US" sz="1400" b="1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表格 10"/>
          <p:cNvGraphicFramePr/>
          <p:nvPr>
            <p:custDataLst>
              <p:tags r:id="rId5"/>
            </p:custDataLst>
          </p:nvPr>
        </p:nvGraphicFramePr>
        <p:xfrm>
          <a:off x="461010" y="3554095"/>
          <a:ext cx="3240770" cy="279405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000">
                <a:tc gridSpan="3"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    Fuel consumption</a:t>
                      </a:r>
                      <a:endParaRPr lang="en-US" altLang="en-US" sz="1200" b="1" spc="12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1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Rated output</a:t>
                      </a:r>
                      <a:endParaRPr lang="en-US" altLang="en-US" sz="1000" b="1" spc="12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Fuel consumption rate</a:t>
                      </a:r>
                      <a:endParaRPr lang="en-US" sz="10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0" algn="l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100%</a:t>
                      </a:r>
                      <a:r>
                        <a:rPr lang="en-US" alt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Standby</a:t>
                      </a:r>
                      <a:endParaRPr lang="en-US" altLang="en-US" sz="900" b="0" spc="12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ea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201/</a:t>
                      </a:r>
                      <a:r>
                        <a:rPr lang="en-US" sz="900" b="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KW.h</a:t>
                      </a:r>
                      <a:endParaRPr 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512.4L/h</a:t>
                      </a:r>
                      <a:endParaRPr lang="en-US" alt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0" algn="l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100%</a:t>
                      </a: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Prime</a:t>
                      </a:r>
                      <a:endParaRPr lang="en-US" altLang="en-US" sz="900" b="0" spc="12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ea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203/</a:t>
                      </a:r>
                      <a:r>
                        <a:rPr lang="en-US" sz="900" b="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KW.h</a:t>
                      </a:r>
                      <a:endParaRPr 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468.1L/h</a:t>
                      </a:r>
                      <a:endParaRPr lang="en-US" alt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indent="0" algn="l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75%</a:t>
                      </a: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Prime</a:t>
                      </a:r>
                      <a:endParaRPr lang="en-US" altLang="en-US" sz="900" b="0" spc="12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ea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209/</a:t>
                      </a:r>
                      <a:r>
                        <a:rPr lang="en-US" sz="900" b="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KW.h</a:t>
                      </a:r>
                      <a:endParaRPr 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361.5L/h</a:t>
                      </a:r>
                      <a:endParaRPr lang="en-US" alt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0" algn="l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50%</a:t>
                      </a: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Prime</a:t>
                      </a:r>
                      <a:endParaRPr lang="en-US" altLang="en-US" sz="900" b="0" spc="12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ea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218/</a:t>
                      </a:r>
                      <a:r>
                        <a:rPr lang="en-US" sz="900" b="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KW.h</a:t>
                      </a:r>
                      <a:endParaRPr 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251.3L/h</a:t>
                      </a:r>
                      <a:endParaRPr lang="en-US" alt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0" algn="l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  <a:sym typeface="+mn-ea"/>
                        </a:rPr>
                        <a:t>25%</a:t>
                      </a: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Prime</a:t>
                      </a:r>
                      <a:endParaRPr lang="en-US" altLang="en-US" sz="900" b="0" spc="12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ea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233/</a:t>
                      </a:r>
                      <a:r>
                        <a:rPr lang="en-US" sz="900" b="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KW.h</a:t>
                      </a:r>
                      <a:endParaRPr 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134.3L/h</a:t>
                      </a:r>
                      <a:endParaRPr lang="en-US" altLang="en-US" sz="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表格 13"/>
          <p:cNvGraphicFramePr/>
          <p:nvPr>
            <p:custDataLst>
              <p:tags r:id="rId6"/>
            </p:custDataLst>
          </p:nvPr>
        </p:nvGraphicFramePr>
        <p:xfrm>
          <a:off x="3881120" y="3554095"/>
          <a:ext cx="3239770" cy="2793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00">
                <a:tc gridSpan="2"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Standards followed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ISO9001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ISO14001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ISO8528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ISO12100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ISO13849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EN12601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GB12786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GB/T2820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IEC60034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IEC60204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RETIE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0714" y="8413749"/>
            <a:ext cx="2826385" cy="100781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7"/>
          <p:cNvSpPr txBox="1">
            <a:spLocks noChangeArrowheads="1"/>
          </p:cNvSpPr>
          <p:nvPr/>
        </p:nvSpPr>
        <p:spPr>
          <a:xfrm>
            <a:off x="303530" y="10342245"/>
            <a:ext cx="4592320" cy="1028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8349" tIns="2267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b="1" i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XIAMEN AOSIF ENGINEERING LTD. </a:t>
            </a:r>
            <a:endParaRPr lang="en-US" altLang="zh-CN" sz="1490" b="1" i="1" strike="noStrike">
              <a:ln w="9525" cmpd="sng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2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/>
              <a:cs typeface="Arial" panose="020B0604020202020204"/>
              <a:sym typeface="+mn-ea"/>
            </a:endParaRPr>
          </a:p>
        </p:txBody>
      </p:sp>
      <p:graphicFrame>
        <p:nvGraphicFramePr>
          <p:cNvPr id="23" name="表格 22"/>
          <p:cNvGraphicFramePr/>
          <p:nvPr>
            <p:custDataLst>
              <p:tags r:id="rId2"/>
            </p:custDataLst>
          </p:nvPr>
        </p:nvGraphicFramePr>
        <p:xfrm>
          <a:off x="398403" y="1033780"/>
          <a:ext cx="3252470" cy="51155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92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8605">
                <a:tc gridSpan="2"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altLang="zh-CN" sz="100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Basic  parameter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Manufacturer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shanghai  Mitsubishi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Model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S16R2-PTAW-C</a:t>
                      </a:r>
                      <a:endParaRPr lang="en-US" altLang="en-US" sz="9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No. of cylinder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16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Type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4 cycle, </a:t>
                      </a:r>
                      <a:r>
                        <a:rPr lang="en-US" altLang="zh-CN" sz="900" dirty="0"/>
                        <a:t>60°Vee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73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Prime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 Power 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1960kw /2627HP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Standby Power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2167kw /2905HP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Induction system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Turbo-Charged, Air to Air Cooled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Governor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Electrical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Bore x Stroke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170x220mm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Displacement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79.90L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Compression ratio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14.0:1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Oil Capacity(Total)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290L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Coolant Capacity(Engine only)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157L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Cranking Motor Voltage</a:t>
                      </a:r>
                      <a:endParaRPr lang="en-US" altLang="zh-CN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DC24V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Fuel System</a:t>
                      </a:r>
                      <a:endParaRPr lang="en-US" altLang="en-US" sz="1000" b="1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900" b="1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Type Injection system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Mitsubishi PS6 Type × 2 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Min. Allowable flow of fuel to </a:t>
                      </a:r>
                    </a:p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fuel pump</a:t>
                      </a: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512.4L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/>
          <p:nvPr/>
        </p:nvGraphicFramePr>
        <p:xfrm>
          <a:off x="398403" y="601980"/>
          <a:ext cx="6660000" cy="348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861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Engine specification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表格 11"/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692097655"/>
              </p:ext>
            </p:extLst>
          </p:nvPr>
        </p:nvGraphicFramePr>
        <p:xfrm>
          <a:off x="3816985" y="8735695"/>
          <a:ext cx="3252470" cy="1478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05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6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altLang="en-US" sz="900" b="0">
                          <a:sym typeface="+mn-ea"/>
                        </a:rPr>
                        <a:t>Coating</a:t>
                      </a:r>
                      <a:r>
                        <a:rPr lang="en-US" sz="9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altLang="en-US" sz="9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 b="0">
                          <a:sym typeface="+mn-ea"/>
                        </a:rPr>
                        <a:t>Vacuum impregnation</a:t>
                      </a:r>
                      <a:endParaRPr lang="en-US" altLang="en-US" sz="900" b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alt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Insulation class</a:t>
                      </a:r>
                    </a:p>
                  </a:txBody>
                  <a:tcPr marL="7874" marR="7874" marT="7874" marB="28349" anchor="ctr">
                    <a:lnT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H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T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Protection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IP23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Excitation system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PMG</a:t>
                      </a:r>
                      <a:endParaRPr lang="en-US" altLang="zh-CN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Bearing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Single Bearing</a:t>
                      </a:r>
                    </a:p>
                  </a:txBody>
                  <a:tcPr marL="7874" marR="7874" marT="7874" marB="28349" anchor="ctr"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Coupling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Flexible disc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表格 12"/>
          <p:cNvGraphicFramePr/>
          <p:nvPr>
            <p:extLst>
              <p:ext uri="{D42A27DB-BD31-4B8C-83A1-F6EECF244321}">
                <p14:modId xmlns:p14="http://schemas.microsoft.com/office/powerpoint/2010/main" val="3110473515"/>
              </p:ext>
            </p:extLst>
          </p:nvPr>
        </p:nvGraphicFramePr>
        <p:xfrm>
          <a:off x="398403" y="8407400"/>
          <a:ext cx="6660000" cy="328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29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altLang="zh-CN" sz="140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Alterna</a:t>
                      </a:r>
                      <a:r>
                        <a:rPr lang="en-US" sz="140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tor specification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表格 13"/>
          <p:cNvGraphicFramePr/>
          <p:nvPr>
            <p:custDataLst>
              <p:tags r:id="rId4"/>
            </p:custDataLst>
          </p:nvPr>
        </p:nvGraphicFramePr>
        <p:xfrm>
          <a:off x="398403" y="8735695"/>
          <a:ext cx="3252470" cy="1478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15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Phases</a:t>
                      </a:r>
                      <a:endParaRPr lang="en-US" altLang="en-US" sz="900" b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3</a:t>
                      </a:r>
                      <a:endParaRPr lang="en-US" altLang="en-US" sz="900" b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Poles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T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</a:p>
                  </a:txBody>
                  <a:tcPr marL="7874" marR="7874" marT="7874" marB="28349" anchor="ctr">
                    <a:lnT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Power factor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latin typeface="+mn-ea"/>
                          <a:cs typeface="+mn-ea"/>
                          <a:sym typeface="+mn-ea"/>
                        </a:rPr>
                        <a:t>(cosφ)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0.8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Winding connection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Star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Winding pitch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2/3</a:t>
                      </a: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Voltage regulator type</a:t>
                      </a:r>
                      <a:endParaRPr lang="en-US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buNone/>
                      </a:pPr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AVR</a:t>
                      </a:r>
                      <a:endParaRPr lang="en-US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图片 1" descr="logo-M100-Y10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96000" y="-17145"/>
            <a:ext cx="1093470" cy="571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 flipV="1">
            <a:off x="398403" y="475615"/>
            <a:ext cx="6660000" cy="40640"/>
          </a:xfrm>
          <a:prstGeom prst="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745" b="0" i="0" u="none" strike="noStrike" kern="17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Castellar" panose="020A0402060406010301" charset="0"/>
              <a:cs typeface="+mn-cs"/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5"/>
            </p:custDataLst>
          </p:nvPr>
        </p:nvGraphicFramePr>
        <p:xfrm>
          <a:off x="3816985" y="1033780"/>
          <a:ext cx="3252470" cy="724027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580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8605">
                <a:tc gridSpan="2"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Air induction system</a:t>
                      </a:r>
                      <a:endParaRPr lang="en-US" altLang="en-US" sz="1000" b="1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Maximum allowable intake air restriction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---with clean filter element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4kPa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---with dirty filter element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6.3kPa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Intake Air alarm temperature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82℃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Exhaust system</a:t>
                      </a:r>
                      <a:endParaRPr lang="en-US" altLang="en-US" sz="1000" b="1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Max. allowable back pressure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6kPa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Standard exhaust pipe diameter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280mm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endParaRPr lang="en-US" altLang="en-US" sz="10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Cooling system</a:t>
                      </a:r>
                      <a:endParaRPr lang="en-US" altLang="en-US" sz="10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Coolant capacity</a:t>
                      </a:r>
                      <a:endParaRPr lang="en-US" altLang="en-US" sz="9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---Engine only</a:t>
                      </a:r>
                      <a:endParaRPr lang="en-US" altLang="en-US" sz="9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157L</a:t>
                      </a:r>
                      <a:endParaRPr lang="en-US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---</a:t>
                      </a: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Total system</a:t>
                      </a:r>
                      <a:endParaRPr lang="en-US" altLang="en-US" sz="9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453L</a:t>
                      </a:r>
                      <a:endParaRPr lang="en-US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---With heat exchanger</a:t>
                      </a:r>
                      <a:endParaRPr lang="en-US" altLang="en-US" sz="9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296L</a:t>
                      </a:r>
                      <a:endParaRPr lang="en-US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Standard thermostat(modulating) range</a:t>
                      </a:r>
                      <a:endParaRPr lang="en-US" altLang="en-US" sz="9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71-85℃</a:t>
                      </a:r>
                      <a:endParaRPr lang="en-US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Max. coolant </a:t>
                      </a:r>
                      <a:r>
                        <a:rPr lang="en-US" sz="900" b="0" dirty="0" err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temerature</a:t>
                      </a:r>
                      <a:endParaRPr lang="en-US" altLang="en-US" sz="9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98 ℃</a:t>
                      </a:r>
                      <a:endParaRPr lang="en-US" altLang="en-US" sz="9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Max. allowable top tank </a:t>
                      </a:r>
                      <a:r>
                        <a:rPr lang="en-US" sz="900" b="0" dirty="0" err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temerature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</a:p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for stand by/prime power</a:t>
                      </a:r>
                      <a:endParaRPr lang="en-US" altLang="en-US" sz="9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104/100 ℃</a:t>
                      </a:r>
                      <a:endParaRPr lang="en-US" altLang="en-US" sz="9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endParaRPr lang="en-US" altLang="en-US" sz="900" b="1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Electric system</a:t>
                      </a:r>
                      <a:endParaRPr lang="en-US" altLang="en-US" sz="1000" b="1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Min. recommended battery capacity (24V)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---10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℃(50°F) &amp; above</a:t>
                      </a: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-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0°F CCA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400A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--- 0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℃(32°F) to 10℃(50°F)- 0°F CCA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400A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---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18℃(0°F) to 0℃(32°F)- 0°F CCA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600A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Max. allowable resistance of Starting circuit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0.0015ohm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Starter(heave,Anode)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DC24V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Battery recharge system, negative ground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35ampere</a:t>
                      </a:r>
                      <a:endParaRPr lang="en-US" altLang="en-US" sz="900" b="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/>
          <p:nvPr>
            <p:custDataLst>
              <p:tags r:id="rId6"/>
            </p:custDataLst>
          </p:nvPr>
        </p:nvGraphicFramePr>
        <p:xfrm>
          <a:off x="398403" y="6125210"/>
          <a:ext cx="3252470" cy="188023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080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Lubrication system</a:t>
                      </a:r>
                      <a:endParaRPr lang="en-US" altLang="en-US" sz="10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9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Oil Pressure</a:t>
                      </a:r>
                      <a:endParaRPr lang="en-US" altLang="en-US" sz="9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9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---Idle speed</a:t>
                      </a:r>
                      <a:endParaRPr lang="en-US" altLang="en-US" sz="9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200-300kPa</a:t>
                      </a:r>
                      <a:endParaRPr lang="en-US" altLang="en-US" sz="9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---Rated speed</a:t>
                      </a:r>
                      <a:endParaRPr lang="en-US" altLang="en-US" sz="9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400-600kPa</a:t>
                      </a:r>
                      <a:endParaRPr lang="en-US" altLang="en-US" sz="9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Max. allowable oil temperature</a:t>
                      </a:r>
                      <a:endParaRPr lang="en-US" altLang="en-US" sz="9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121℃</a:t>
                      </a:r>
                      <a:endParaRPr lang="en-US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Oil Pan capacity - Low/High</a:t>
                      </a:r>
                      <a:endParaRPr lang="en-US" altLang="en-US" sz="9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 /260L</a:t>
                      </a:r>
                      <a:endParaRPr lang="en-US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9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Total system capacity</a:t>
                      </a:r>
                      <a:endParaRPr lang="en-US" altLang="en-US" sz="9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290L</a:t>
                      </a:r>
                      <a:endParaRPr lang="en-US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/>
          <p:nvPr/>
        </p:nvGraphicFramePr>
        <p:xfrm>
          <a:off x="449838" y="669925"/>
          <a:ext cx="6660000" cy="3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Control system Introduction</a:t>
                      </a:r>
                      <a:endParaRPr lang="en-US" altLang="en-US" sz="140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7"/>
          <p:cNvSpPr txBox="1">
            <a:spLocks noChangeArrowheads="1"/>
          </p:cNvSpPr>
          <p:nvPr/>
        </p:nvSpPr>
        <p:spPr>
          <a:xfrm>
            <a:off x="303530" y="10294620"/>
            <a:ext cx="4592320" cy="1028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8349" tIns="2267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b="1" i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XIAMEN AOSIF ENGINEERING LTD. </a:t>
            </a:r>
            <a:endParaRPr lang="en-US" altLang="zh-CN" sz="1490" b="1" i="1" strike="noStrike">
              <a:ln w="9525" cmpd="sng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2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/>
              <a:cs typeface="Arial" panose="020B0604020202020204"/>
              <a:sym typeface="+mn-ea"/>
            </a:endParaRPr>
          </a:p>
        </p:txBody>
      </p:sp>
      <p:pic>
        <p:nvPicPr>
          <p:cNvPr id="13" name="图片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07360" y="3235960"/>
            <a:ext cx="109220" cy="161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07360" y="3841750"/>
            <a:ext cx="109220" cy="161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Box 3"/>
          <p:cNvSpPr txBox="1"/>
          <p:nvPr/>
        </p:nvSpPr>
        <p:spPr>
          <a:xfrm>
            <a:off x="449580" y="1612265"/>
            <a:ext cx="3245485" cy="81330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Deepsea </a:t>
            </a:r>
            <a:r>
              <a:rPr lang="en-US" sz="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7320</a:t>
            </a:r>
            <a:r>
              <a:rPr sz="9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is an auto mains failure controller for single generator, it can monitor and protect the generator working all the time. it has a LCD display which clearly shows the status of the engine. this controller include seven inputs and six outputs. This controller can also be programmed using the fron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panel or by using DSE configuration Suite PC software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Multi language display                         </a:t>
            </a: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Mains failure self starting                                            </a:t>
            </a:r>
          </a:p>
          <a:p>
            <a:pPr algn="l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The running time of the engine can be recorded to</a:t>
            </a:r>
          </a:p>
          <a:p>
            <a:pPr algn="l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facilitate the maintenance and repair of the unit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User-friendly set-up and button layout                        </a:t>
            </a: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LCD display can display multiple parameters at the</a:t>
            </a:r>
          </a:p>
          <a:p>
            <a:pPr algn="l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same time                                          </a:t>
            </a:r>
          </a:p>
          <a:p>
            <a:pPr algn="l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Support EFI engine 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IP65 rating (with optional gasket)                       </a:t>
            </a: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PC and front panel configuration                                        </a:t>
            </a:r>
          </a:p>
          <a:p>
            <a:pPr algn="l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100 event records</a:t>
            </a:r>
          </a:p>
          <a:p>
            <a:pPr algn="l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Data recording and trend analysis   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16" name="图片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34360" y="3968750"/>
            <a:ext cx="109220" cy="161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6" name="TextBox 3"/>
          <p:cNvSpPr txBox="1"/>
          <p:nvPr/>
        </p:nvSpPr>
        <p:spPr>
          <a:xfrm>
            <a:off x="3908683" y="1612265"/>
            <a:ext cx="3201035" cy="83267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Auto start/stop, load transfer and alarming 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of generator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Remote start on or off load</a:t>
            </a:r>
            <a:endParaRPr lang="en-US" sz="9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With hierarchical loading function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Multiple start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stop cycles can be preset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3 phase generator and mains voltage monitoring.</a:t>
            </a: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● Generator/load power detection(kW, kVA, kVAr PF)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O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verload protection (kW) 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L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oad current monitoring and protection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● Engine speed protection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Engine pre-heat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Engine start idle &amp; stop idle 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Battery voltage monitoring 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Start under the low battery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configurable outputs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configurable input 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ntegral PLC editor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TIer 4 CAN engine support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Data logging facility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DSE2130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,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DSE2157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,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DSE2548 expansion module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an be connected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Support 0-10V or 4-20mA oil pressure sensor   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          </a:t>
            </a:r>
          </a:p>
          <a:p>
            <a:pPr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Two sets of protection parameters can be preset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Norm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al alarm, electrical trip and shutdown alarm can be 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set to effectively monitor the engine speed,oil pressure,      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water temperature and oil level, as well as the frequency, 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voltage, current and power of the alternator, for 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complete engine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alternator protection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Low Oil Pressure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High water Temperature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High voltage and low voltage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Overspeed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Emergency stop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● Fail to start</a:t>
            </a:r>
          </a:p>
          <a:p>
            <a:pPr indent="-179705" algn="just" defTabSz="1219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</a:t>
            </a:r>
          </a:p>
        </p:txBody>
      </p:sp>
      <p:sp>
        <p:nvSpPr>
          <p:cNvPr id="17" name="TextBox 82"/>
          <p:cNvSpPr txBox="1">
            <a:spLocks noChangeArrowheads="1"/>
          </p:cNvSpPr>
          <p:nvPr/>
        </p:nvSpPr>
        <p:spPr>
          <a:xfrm>
            <a:off x="1079500" y="4103370"/>
            <a:ext cx="223520" cy="190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2679" tIns="1700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zh-CN" altLang="en-US" sz="890" i="0" strike="noStrike">
                <a:solidFill>
                  <a:schemeClr val="tx1"/>
                </a:solidFill>
                <a:latin typeface="+mn-ea"/>
              </a:rPr>
              <a:t>④</a:t>
            </a:r>
          </a:p>
        </p:txBody>
      </p:sp>
      <p:sp>
        <p:nvSpPr>
          <p:cNvPr id="20" name="TextBox 82"/>
          <p:cNvSpPr txBox="1">
            <a:spLocks noChangeArrowheads="1"/>
          </p:cNvSpPr>
          <p:nvPr/>
        </p:nvSpPr>
        <p:spPr>
          <a:xfrm>
            <a:off x="1482725" y="4103370"/>
            <a:ext cx="223520" cy="190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2679" tIns="1700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zh-CN" altLang="en-US" sz="890" i="0" strike="noStrike">
                <a:solidFill>
                  <a:schemeClr val="tx1"/>
                </a:solidFill>
                <a:latin typeface="+mn-ea"/>
              </a:rPr>
              <a:t>③</a:t>
            </a:r>
          </a:p>
        </p:txBody>
      </p:sp>
      <p:sp>
        <p:nvSpPr>
          <p:cNvPr id="21" name="TextBox 82"/>
          <p:cNvSpPr txBox="1">
            <a:spLocks noChangeArrowheads="1"/>
          </p:cNvSpPr>
          <p:nvPr/>
        </p:nvSpPr>
        <p:spPr>
          <a:xfrm>
            <a:off x="1592580" y="4103370"/>
            <a:ext cx="223520" cy="190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2679" tIns="1700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zh-CN" altLang="en-US" sz="890" i="0" strike="noStrike">
                <a:solidFill>
                  <a:schemeClr val="tx1"/>
                </a:solidFill>
                <a:latin typeface="+mn-ea"/>
              </a:rPr>
              <a:t>②</a:t>
            </a:r>
          </a:p>
        </p:txBody>
      </p:sp>
      <p:sp>
        <p:nvSpPr>
          <p:cNvPr id="22" name="TextBox 82"/>
          <p:cNvSpPr txBox="1">
            <a:spLocks noChangeArrowheads="1"/>
          </p:cNvSpPr>
          <p:nvPr/>
        </p:nvSpPr>
        <p:spPr>
          <a:xfrm>
            <a:off x="1751965" y="4103370"/>
            <a:ext cx="223520" cy="190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2679" tIns="1700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zh-CN" altLang="zh-CN" sz="890" i="0" strike="noStrike">
                <a:solidFill>
                  <a:schemeClr val="tx1"/>
                </a:solidFill>
                <a:latin typeface="+mn-ea"/>
              </a:rPr>
              <a:t>①</a:t>
            </a:r>
          </a:p>
        </p:txBody>
      </p:sp>
      <p:sp>
        <p:nvSpPr>
          <p:cNvPr id="23" name="TextBox 83"/>
          <p:cNvSpPr txBox="1">
            <a:spLocks noChangeArrowheads="1"/>
          </p:cNvSpPr>
          <p:nvPr/>
        </p:nvSpPr>
        <p:spPr>
          <a:xfrm>
            <a:off x="456565" y="3441072"/>
            <a:ext cx="228623" cy="2139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2679" tIns="1700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zh-CN" altLang="en-US" sz="890" i="0" strike="noStrike">
                <a:solidFill>
                  <a:schemeClr val="tx1"/>
                </a:solidFill>
                <a:latin typeface="+mn-ea"/>
              </a:rPr>
              <a:t>⑤</a:t>
            </a:r>
          </a:p>
        </p:txBody>
      </p:sp>
      <p:pic>
        <p:nvPicPr>
          <p:cNvPr id="24" name="图片 23" descr="C:\Users\陈倩茹\Desktop\图片1454521.png图片145452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64515" y="3020378"/>
            <a:ext cx="1598295" cy="1109980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/>
        </p:nvGraphicFramePr>
        <p:xfrm>
          <a:off x="449838" y="1179830"/>
          <a:ext cx="3240000" cy="401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195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zh-CN" altLang="en-US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Deepsea </a:t>
                      </a:r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7320 </a:t>
                      </a:r>
                      <a:r>
                        <a:rPr lang="zh-CN" altLang="en-US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 Auto start </a:t>
                      </a:r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&amp;</a:t>
                      </a:r>
                      <a:r>
                        <a:rPr lang="zh-CN" altLang="en-US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auto mains   </a:t>
                      </a:r>
                    </a:p>
                    <a:p>
                      <a:pPr indent="179705" fontAlgn="auto">
                        <a:buNone/>
                      </a:pPr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failure c</a:t>
                      </a:r>
                      <a:r>
                        <a:rPr lang="zh-CN" altLang="en-US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ontrol panel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2203450" y="2979420"/>
          <a:ext cx="1656080" cy="1314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①Emergency stop button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②Power switch</a:t>
                      </a:r>
                      <a:endParaRPr lang="en-US" altLang="en-US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③Power indicator</a:t>
                      </a:r>
                      <a:endParaRPr lang="en-US" altLang="en-US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④Operation buttons</a:t>
                      </a:r>
                      <a:endParaRPr lang="en-US" altLang="en-US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⑤LCD display</a:t>
                      </a:r>
                      <a:endParaRPr lang="en-US" altLang="en-US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/>
          <p:nvPr/>
        </p:nvGraphicFramePr>
        <p:xfrm>
          <a:off x="3869948" y="1179830"/>
          <a:ext cx="3239770" cy="401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9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195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Key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Features: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/>
          <p:nvPr/>
        </p:nvGraphicFramePr>
        <p:xfrm>
          <a:off x="3869948" y="7020560"/>
          <a:ext cx="3240000" cy="282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2575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Protection: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/>
          <p:nvPr/>
        </p:nvGraphicFramePr>
        <p:xfrm>
          <a:off x="449838" y="7020560"/>
          <a:ext cx="3239770" cy="292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9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2100">
                <a:tc>
                  <a:txBody>
                    <a:bodyPr/>
                    <a:lstStyle/>
                    <a:p>
                      <a:pPr algn="l" defTabSz="1219200" fontAlgn="auto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Main features: </a:t>
                      </a:r>
                    </a:p>
                  </a:txBody>
                  <a:tcPr marL="7874" marR="7874" marT="7874" marB="28349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" name="图片 10" descr="logo-M100-Y10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06160" y="58420"/>
            <a:ext cx="1093470" cy="5715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 flipV="1">
            <a:off x="449838" y="513080"/>
            <a:ext cx="6660000" cy="40640"/>
          </a:xfrm>
          <a:prstGeom prst="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745" b="0" i="0" u="none" strike="noStrike" kern="17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Castellar" panose="020A0402060406010301" charset="0"/>
              <a:cs typeface="+mn-cs"/>
            </a:endParaRPr>
          </a:p>
        </p:txBody>
      </p:sp>
      <p:graphicFrame>
        <p:nvGraphicFramePr>
          <p:cNvPr id="25" name="表格 24"/>
          <p:cNvGraphicFramePr/>
          <p:nvPr>
            <p:custDataLst>
              <p:tags r:id="rId3"/>
            </p:custDataLst>
          </p:nvPr>
        </p:nvGraphicFramePr>
        <p:xfrm>
          <a:off x="601345" y="6026785"/>
          <a:ext cx="3169920" cy="626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915"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⑥</a:t>
                      </a:r>
                      <a:r>
                        <a:rPr lang="en-US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Voltage and frequency trimmer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⑨</a:t>
                      </a:r>
                      <a:r>
                        <a:rPr lang="en-US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MCB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915"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9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⑦</a:t>
                      </a:r>
                      <a:r>
                        <a:rPr lang="en-US" sz="9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Governor</a:t>
                      </a:r>
                      <a:endParaRPr lang="en-US" altLang="en-US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9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⑩</a:t>
                      </a:r>
                      <a:r>
                        <a:rPr lang="en-US" sz="9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Relay</a:t>
                      </a:r>
                      <a:endParaRPr lang="en-US" altLang="en-US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915"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9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⑧</a:t>
                      </a:r>
                      <a:r>
                        <a:rPr lang="en-US" sz="9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Charger</a:t>
                      </a: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0000"/>
                        </a:lnSpc>
                        <a:buNone/>
                      </a:pP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63"/>
          <p:cNvSpPr txBox="1">
            <a:spLocks noChangeArrowheads="1"/>
          </p:cNvSpPr>
          <p:nvPr/>
        </p:nvSpPr>
        <p:spPr bwMode="auto">
          <a:xfrm>
            <a:off x="2064385" y="4368800"/>
            <a:ext cx="110299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⑥</a:t>
            </a:r>
            <a:r>
              <a:rPr lang="en-US"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</a:t>
            </a:r>
            <a:r>
              <a:rPr lang="zh-CN" altLang="en-US"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⑦</a:t>
            </a:r>
            <a:r>
              <a:rPr lang="en-US"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</a:t>
            </a:r>
            <a:r>
              <a:rPr lang="zh-CN" altLang="en-US"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⑧</a:t>
            </a:r>
            <a:endParaRPr lang="en-US" sz="9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en-US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en-US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en-US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en-US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en-US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en-US"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</a:t>
            </a:r>
            <a:r>
              <a:rPr lang="zh-CN" altLang="en-US"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⑨</a:t>
            </a:r>
            <a:r>
              <a:rPr lang="en-US"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</a:t>
            </a:r>
            <a:r>
              <a:rPr lang="zh-CN" altLang="en-US"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⑩</a:t>
            </a:r>
            <a:endParaRPr lang="en-US" sz="9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8" name="图片 7" descr="IMG_1850"/>
          <p:cNvPicPr>
            <a:picLocks noChangeAspect="1"/>
          </p:cNvPicPr>
          <p:nvPr/>
        </p:nvPicPr>
        <p:blipFill>
          <a:blip r:embed="rId9" cstate="print"/>
          <a:srcRect l="15217" t="26061" r="11609" b="18399"/>
          <a:stretch>
            <a:fillRect/>
          </a:stretch>
        </p:blipFill>
        <p:spPr>
          <a:xfrm>
            <a:off x="504825" y="4558030"/>
            <a:ext cx="3206115" cy="1238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9193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7"/>
          <p:cNvSpPr txBox="1">
            <a:spLocks noChangeArrowheads="1"/>
          </p:cNvSpPr>
          <p:nvPr/>
        </p:nvSpPr>
        <p:spPr>
          <a:xfrm>
            <a:off x="310515" y="10368280"/>
            <a:ext cx="4592320" cy="1028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8349" tIns="2267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b="1" i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XIAMEN AOSIF ENGINEERING LTD. </a:t>
            </a:r>
            <a:endParaRPr lang="en-US" altLang="zh-CN" sz="1490" b="1" i="1" strike="noStrike">
              <a:ln w="9525" cmpd="sng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2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/>
              <a:cs typeface="Arial" panose="020B0604020202020204"/>
              <a:sym typeface="+mn-ea"/>
            </a:endParaRPr>
          </a:p>
        </p:txBody>
      </p:sp>
      <p:graphicFrame>
        <p:nvGraphicFramePr>
          <p:cNvPr id="27" name="表格 26"/>
          <p:cNvGraphicFramePr/>
          <p:nvPr/>
        </p:nvGraphicFramePr>
        <p:xfrm>
          <a:off x="449838" y="670560"/>
          <a:ext cx="6660000" cy="3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20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AOSIF Soundproof Canopy Introduction:</a:t>
                      </a:r>
                      <a:endParaRPr lang="en-US" altLang="en-US" sz="1400" b="1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449838" y="1426845"/>
          <a:ext cx="6607810" cy="2039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3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 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The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arc angle structure 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makes the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appearance beautiful and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 not easy to bump</a:t>
                      </a:r>
                      <a:endParaRPr lang="en-US" altLang="zh-CN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s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ufficient air in 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 out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design ensure long-term and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stable operation of the unit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High quality 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coating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powder, chemical surface treatment 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</a:t>
                      </a:r>
                      <a:r>
                        <a:rPr lang="zh-CN" altLang="en-US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100-120um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coating thickness </a:t>
                      </a:r>
                      <a:r>
                        <a:rPr lang="zh-CN" altLang="en-US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greatly improving the anti-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corrosion and anti rust level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Isolation net is designed for air inlet, exhaust outlet and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muffler outlet to prevent objects from entering the unit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Stainless steel hinge 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door lock 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are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beautiful and a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nti-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rust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High density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foam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used inside effectively reduce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noise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2.0mm cold rolled plate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used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make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the bo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dy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more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solid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Ceiling Lighting is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equipped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for easy operation  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he bottom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orklift and loading port design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enables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easy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loading and unloading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The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built-in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base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fuel tank with fue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l filler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set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on the shell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facilitate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refueling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drainage outlet</a:t>
                      </a:r>
                      <a:r>
                        <a:rPr lang="en-US" alt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 are all 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connected to the outside for easy 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operation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M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odels above m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edium power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range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are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designed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with top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hoisting mechanism  to facilitate transportation of the unit.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9" name="表格 68"/>
          <p:cNvGraphicFramePr/>
          <p:nvPr/>
        </p:nvGraphicFramePr>
        <p:xfrm>
          <a:off x="449838" y="1122680"/>
          <a:ext cx="6641465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41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zh-CN" altLang="en-US" sz="1200">
                          <a:solidFill>
                            <a:srgbClr val="FFFFFF"/>
                          </a:solidFill>
                          <a:sym typeface="+mn-ea"/>
                        </a:rPr>
                        <a:t>Standard Type：</a:t>
                      </a:r>
                      <a:endParaRPr lang="zh-CN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449838" y="3851275"/>
          <a:ext cx="6576695" cy="2608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8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8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974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shell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is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made of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3.0mm hot rolled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steel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plate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so as to 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withstand the lifting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capacity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of 15-ton without deformation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shell base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is i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ndependent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from the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unit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with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3mm thick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checkered steel plate floor, which is beautiful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antiskid, and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is convenient for overhaul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maintenance of the unit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 </a:t>
                      </a:r>
                      <a:r>
                        <a:rPr 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switch cabinet and control </a:t>
                      </a:r>
                      <a:r>
                        <a:rPr lang="en-US" alt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panel </a:t>
                      </a:r>
                      <a:r>
                        <a:rPr 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are respectively </a:t>
                      </a:r>
                      <a:r>
                        <a:rPr lang="en-US" alt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set        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on both sides of the </a:t>
                      </a:r>
                      <a:r>
                        <a:rPr lang="en-US" alt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shell </a:t>
                      </a:r>
                      <a:r>
                        <a:rPr 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for easy maintenance </a:t>
                      </a:r>
                      <a:r>
                        <a:rPr lang="en-US" alt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 o</a:t>
                      </a:r>
                      <a:r>
                        <a:rPr lang="zh-CN" sz="8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peration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door handle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, lock and hinge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are all made of stainless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steel to avoid rusting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</a:t>
                      </a: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shell looks 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similar to standard container</a:t>
                      </a: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, and 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can be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loaded into 40HQ container for transportation, which is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convenient for shipping</a:t>
                      </a:r>
                      <a:endParaRPr lang="zh-CN" sz="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air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out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louver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made of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the mesh plate with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podwer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coating and pasted with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high-density glass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fiber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is beautiful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and not easy to rust,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and can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further reduc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the noise</a:t>
                      </a:r>
                      <a:endParaRPr lang="zh-CN" sz="80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lifting eye holes are designed on the top same as the </a:t>
                      </a:r>
                      <a:endParaRPr lang="zh-CN" sz="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standard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container for easy handling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Isolation net is designed for air inlet, exhaust outlet and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muffler outlet to prevent objects from entering the unit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High density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foam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used inside effectively reduce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noise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ufficient air in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 out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design ensure long-term and </a:t>
                      </a:r>
                      <a:endParaRPr lang="zh-CN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stable operation of the unit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The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built-in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base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fuel tank with fue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l filler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set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on the shell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facilitate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refueling</a:t>
                      </a:r>
                      <a:endParaRPr lang="zh-CN" altLang="en-US" sz="800" b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The drainage outlet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 are all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connected to the outside for easy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operation</a:t>
                      </a:r>
                      <a:endParaRPr lang="zh-CN" altLang="en-US" sz="800" b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Double emergency stop button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on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different surfaces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enables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quick response to operation requirements</a:t>
                      </a: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Ceiling Lighting is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equipped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for easy operation 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/>
          <p:nvPr/>
        </p:nvGraphicFramePr>
        <p:xfrm>
          <a:off x="449838" y="3558540"/>
          <a:ext cx="6587490" cy="283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7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21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zh-CN" altLang="en-US" sz="1200">
                          <a:solidFill>
                            <a:srgbClr val="FFFFFF"/>
                          </a:solidFill>
                          <a:sym typeface="+mn-ea"/>
                        </a:rPr>
                        <a:t>Imitated container type：</a:t>
                      </a:r>
                      <a:endParaRPr lang="zh-CN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/>
          <p:nvPr>
            <p:custDataLst>
              <p:tags r:id="rId4"/>
            </p:custDataLst>
          </p:nvPr>
        </p:nvGraphicFramePr>
        <p:xfrm>
          <a:off x="449838" y="6860540"/>
          <a:ext cx="6577330" cy="2129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8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8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Can be shipped on board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direct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ly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during transportation</a:t>
                      </a:r>
                      <a:endParaRPr lang="zh-CN" sz="8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The switch cabinet and control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panel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are respectively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set        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on both sides of the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shell 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for easy maintenance </a:t>
                      </a:r>
                      <a:r>
                        <a:rPr lang="en-US" alt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 o</a:t>
                      </a:r>
                      <a:r>
                        <a:rPr lang="zh-CN" sz="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peration</a:t>
                      </a:r>
                      <a:endParaRPr lang="zh-CN" altLang="en-US" sz="8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mesh plate with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podwer coating and inner pasted with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high-density glass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fiber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is installed inside the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shell, which is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beautiful and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anti-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rust,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and can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further reduc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the noise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air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in &amp; out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louver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made of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the mesh plate with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podwer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coating and pasted with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high-density glass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fiber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is beautiful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and not easy to rust,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and can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further reduc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the noise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 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3mm thick checkered steel plate floor is beautiful </a:t>
                      </a: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antiskid,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and is convenient for overhaul </a:t>
                      </a: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maintenance of the unit</a:t>
                      </a:r>
                      <a:endParaRPr lang="zh-CN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Isolation net is designed for air inlet, exhaust outlet and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muffler outlet to prevent objects from entering the unit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Double emergency stop button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on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different surfaces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lang="en-US" alt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enables </a:t>
                      </a:r>
                      <a:r>
                        <a:rPr lang="zh-CN" sz="8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quick response to operation requirements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s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ufficient air in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&amp; out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design ensure long-term and </a:t>
                      </a:r>
                      <a:endParaRPr lang="zh-CN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stable operation of the unit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The 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independent daily </a:t>
                      </a: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fue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l tank can be designed to </a:t>
                      </a: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put 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inside </a:t>
                      </a: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to 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meet requirements </a:t>
                      </a:r>
                      <a:r>
                        <a:rPr lang="en-US" alt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of </a:t>
                      </a:r>
                      <a:r>
                        <a:rPr lang="zh-CN" sz="8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continuous operation 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The drainage outlet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 are all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connected to the outside for easy</a:t>
                      </a: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operation</a:t>
                      </a:r>
                      <a:endParaRPr lang="zh-CN" altLang="en-US" sz="8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 b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●</a:t>
                      </a:r>
                      <a:r>
                        <a:rPr lang="zh-CN" sz="800" b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The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fue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l filler is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set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on the shell to facilitate refueling</a:t>
                      </a:r>
                      <a:endParaRPr lang="zh-CN" altLang="en-US" sz="800" b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Ceiling Lighting is </a:t>
                      </a:r>
                      <a:r>
                        <a:rPr lang="en-US" alt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equipped </a:t>
                      </a:r>
                      <a:r>
                        <a:rPr lang="zh-CN" sz="8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for easy operation</a:t>
                      </a:r>
                      <a:endParaRPr lang="zh-CN" sz="8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90170" marR="90170" marT="46990" marB="469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/>
          <p:nvPr/>
        </p:nvGraphicFramePr>
        <p:xfrm>
          <a:off x="449838" y="6560820"/>
          <a:ext cx="6596380" cy="290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0195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zh-CN" sz="1200">
                          <a:solidFill>
                            <a:srgbClr val="FFFFFF"/>
                          </a:solidFill>
                          <a:sym typeface="+mn-ea"/>
                        </a:rPr>
                        <a:t>Standard c</a:t>
                      </a:r>
                      <a:r>
                        <a:rPr lang="zh-CN" altLang="en-US" sz="1200">
                          <a:solidFill>
                            <a:srgbClr val="FFFFFF"/>
                          </a:solidFill>
                          <a:sym typeface="+mn-ea"/>
                        </a:rPr>
                        <a:t>ontainer type：</a:t>
                      </a:r>
                      <a:endParaRPr lang="zh-CN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图片 1" descr="logo-M100-Y10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06160" y="58420"/>
            <a:ext cx="1093470" cy="5715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 flipV="1">
            <a:off x="449838" y="513080"/>
            <a:ext cx="6660000" cy="40640"/>
          </a:xfrm>
          <a:prstGeom prst="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745" b="0" i="0" u="none" strike="noStrike" kern="17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Castellar" panose="020A0402060406010301" charset="0"/>
              <a:cs typeface="+mn-cs"/>
            </a:endParaRPr>
          </a:p>
        </p:txBody>
      </p:sp>
      <p:pic>
        <p:nvPicPr>
          <p:cNvPr id="18" name="图片 17" descr="图片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68880" y="9027795"/>
            <a:ext cx="1785620" cy="1191895"/>
          </a:xfrm>
          <a:prstGeom prst="rect">
            <a:avLst/>
          </a:prstGeom>
        </p:spPr>
      </p:pic>
      <p:pic>
        <p:nvPicPr>
          <p:cNvPr id="15" name="图片 14" descr="图片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09370" y="9061450"/>
            <a:ext cx="1632585" cy="1089025"/>
          </a:xfrm>
          <a:prstGeom prst="rect">
            <a:avLst/>
          </a:prstGeom>
        </p:spPr>
      </p:pic>
      <p:pic>
        <p:nvPicPr>
          <p:cNvPr id="16" name="图片 15" descr="图片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8415" y="9020175"/>
            <a:ext cx="1831340" cy="1222375"/>
          </a:xfrm>
          <a:prstGeom prst="rect">
            <a:avLst/>
          </a:prstGeom>
        </p:spPr>
      </p:pic>
      <p:pic>
        <p:nvPicPr>
          <p:cNvPr id="20" name="图片 19" descr="图片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91150" y="9020810"/>
            <a:ext cx="1813560" cy="1374775"/>
          </a:xfrm>
          <a:prstGeom prst="rect">
            <a:avLst/>
          </a:prstGeom>
        </p:spPr>
      </p:pic>
      <p:pic>
        <p:nvPicPr>
          <p:cNvPr id="6" name="图片 5" descr="IMG_1927-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77310" y="9073515"/>
            <a:ext cx="1613535" cy="10769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7"/>
          <p:cNvSpPr txBox="1">
            <a:spLocks noChangeArrowheads="1"/>
          </p:cNvSpPr>
          <p:nvPr/>
        </p:nvSpPr>
        <p:spPr>
          <a:xfrm>
            <a:off x="303530" y="10294620"/>
            <a:ext cx="4592320" cy="1028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Overflow="clip" wrap="square" lIns="28349" tIns="22679" rIns="0" bIns="0" anchor="t" upright="1"/>
          <a:lstStyle>
            <a:defPPr>
              <a:defRPr lang="zh-CN"/>
            </a:defPPr>
            <a:lvl1pPr marL="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altLang="zh-CN" b="1" i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cs typeface="Arial" panose="020B0604020202020204"/>
                <a:sym typeface="+mn-ea"/>
              </a:rPr>
              <a:t>XIAMEN AOSIF ENGINEERING LTD.</a:t>
            </a:r>
            <a:r>
              <a:rPr lang="en-US" altLang="zh-CN" sz="1490" b="1" i="1">
                <a:ln w="9525" cmpd="sng">
                  <a:solidFill>
                    <a:schemeClr val="accent1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/>
                <a:cs typeface="Arial" panose="020B0604020202020204"/>
                <a:sym typeface="+mn-ea"/>
              </a:rPr>
              <a:t> </a:t>
            </a:r>
            <a:endParaRPr lang="en-US" altLang="zh-CN" sz="1490" b="1" i="1" strike="noStrike">
              <a:ln w="9525" cmpd="sng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/>
              <a:cs typeface="Arial" panose="020B0604020202020204"/>
              <a:sym typeface="+mn-ea"/>
            </a:endParaRPr>
          </a:p>
        </p:txBody>
      </p:sp>
      <p:graphicFrame>
        <p:nvGraphicFramePr>
          <p:cNvPr id="27" name="表格 26"/>
          <p:cNvGraphicFramePr/>
          <p:nvPr/>
        </p:nvGraphicFramePr>
        <p:xfrm>
          <a:off x="449838" y="670560"/>
          <a:ext cx="6660000" cy="3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200">
                <a:tc>
                  <a:txBody>
                    <a:bodyPr/>
                    <a:lstStyle/>
                    <a:p>
                      <a:pPr indent="179705" fontAlgn="auto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Decomposition diagram introduction of </a:t>
                      </a:r>
                      <a:r>
                        <a:rPr lang="en-US" sz="140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AOSIF Typical Canopy</a:t>
                      </a:r>
                      <a:endParaRPr lang="en-US" sz="1400" b="1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6" name="TextBox 63"/>
          <p:cNvSpPr txBox="1">
            <a:spLocks noChangeArrowheads="1"/>
          </p:cNvSpPr>
          <p:nvPr/>
        </p:nvSpPr>
        <p:spPr bwMode="auto">
          <a:xfrm>
            <a:off x="5132070" y="5033645"/>
            <a:ext cx="1932305" cy="231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①    Engine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②    AC Alternator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③    Cooling Radiator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④    Auto Start Control Panel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⑤    Main Ciruit Breaker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⑥    Built in Shock Pad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⑦    High Strength Frame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⑧    </a:t>
            </a: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Exhaust silencer</a:t>
            </a:r>
            <a:endParaRPr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⑨    </a:t>
            </a:r>
            <a:r>
              <a:rPr lang="en-US" sz="9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Bellow</a:t>
            </a: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⑩    Starting battery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60" name="图片 180" descr="Flang.jpg"/>
          <p:cNvPicPr>
            <a:picLocks noChangeAspect="1"/>
          </p:cNvPicPr>
          <p:nvPr/>
        </p:nvPicPr>
        <p:blipFill>
          <a:blip r:embed="rId5" cstate="print"/>
          <a:srcRect b="13860"/>
          <a:stretch>
            <a:fillRect/>
          </a:stretch>
        </p:blipFill>
        <p:spPr>
          <a:xfrm>
            <a:off x="1146175" y="5607685"/>
            <a:ext cx="523240" cy="53467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79" name="表格 78"/>
          <p:cNvGraphicFramePr/>
          <p:nvPr/>
        </p:nvGraphicFramePr>
        <p:xfrm>
          <a:off x="449838" y="4498340"/>
          <a:ext cx="6660000" cy="3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200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Standard supply scope:</a:t>
                      </a:r>
                      <a:endParaRPr lang="en-US" altLang="en-US" sz="1400" b="1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表格 14"/>
          <p:cNvGraphicFramePr/>
          <p:nvPr>
            <p:custDataLst>
              <p:tags r:id="rId2"/>
            </p:custDataLst>
          </p:nvPr>
        </p:nvGraphicFramePr>
        <p:xfrm>
          <a:off x="464443" y="7242175"/>
          <a:ext cx="6652800" cy="3004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200">
                <a:tc gridSpan="4"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Optional supply scope:</a:t>
                      </a:r>
                      <a:endParaRPr lang="en-US" altLang="en-US" sz="1400" b="1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</a:rPr>
                        <a:t> 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</a:rPr>
                        <a:t>Genset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等线" panose="02010600030101010101" charset="-122"/>
                          <a:sym typeface="+mn-ea"/>
                        </a:rPr>
                        <a:t>Engine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等线" panose="02010600030101010101" charset="-122"/>
                          <a:sym typeface="+mn-ea"/>
                        </a:rPr>
                        <a:t>Alternator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等线" panose="02010600030101010101" charset="-122"/>
                          <a:sym typeface="+mn-ea"/>
                        </a:rPr>
                        <a:t>Control system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620">
                <a:tc>
                  <a:txBody>
                    <a:bodyPr/>
                    <a:lstStyle/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Tool box</a:t>
                      </a:r>
                      <a:endParaRPr lang="zh-CN" sz="9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Base fuel tank</a:t>
                      </a: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External daily fuel tank</a:t>
                      </a:r>
                      <a:endParaRPr lang="zh-CN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Trailer</a:t>
                      </a: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uel heater</a:t>
                      </a:r>
                      <a:endParaRPr lang="zh-CN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uel and water 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separator</a:t>
                      </a:r>
                    </a:p>
                    <a:p>
                      <a:pPr indent="179705" algn="l" fontAlgn="auto">
                        <a:buNone/>
                      </a:pPr>
                      <a:endParaRPr lang="en-US" altLang="zh-CN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179705" algn="l" fontAlgn="auto">
                        <a:buNone/>
                      </a:pP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179705" algn="l" fontAlgn="auto">
                        <a:buNone/>
                      </a:pP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</a:t>
                      </a:r>
                      <a:r>
                        <a:rPr 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emp</a:t>
                      </a:r>
                      <a:r>
                        <a:rPr lang="en-US" alt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. d</a:t>
                      </a:r>
                      <a:r>
                        <a:rPr 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etector </a:t>
                      </a:r>
                      <a:r>
                        <a:rPr lang="en-US" alt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for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en-US" alt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 w</a:t>
                      </a:r>
                      <a:r>
                        <a:rPr 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inding and bearing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PMG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Antirust, mildew and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salt fog treatment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Anti condensation 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heater</a:t>
                      </a: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ATS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Synchronization 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   System</a:t>
                      </a: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Adjustable earth relay</a:t>
                      </a:r>
                    </a:p>
                    <a:p>
                      <a:pPr indent="179705" algn="l" fontAlgn="auto"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endParaRPr lang="en-US" altLang="zh-CN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buNone/>
                      </a:pPr>
                      <a:endParaRPr lang="en-US" altLang="zh-CN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ea"/>
                        </a:rPr>
                        <a:t>Breaker</a:t>
                      </a:r>
                      <a:endParaRPr lang="en-US" sz="10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+mn-ea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等线" panose="02010600030101010101" charset="-122"/>
                          <a:sym typeface="+mn-ea"/>
                        </a:rPr>
                        <a:t>Fuel system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等线" panose="02010600030101010101" charset="-122"/>
                          <a:sym typeface="+mn-ea"/>
                        </a:rPr>
                        <a:t>Lub-oil system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等线" panose="02010600030101010101" charset="-122"/>
                          <a:sym typeface="+mn-ea"/>
                        </a:rPr>
                        <a:t>Cooling system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ABB</a:t>
                      </a:r>
                      <a:endParaRPr lang="zh-CN" sz="9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S</a:t>
                      </a: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chneider</a:t>
                      </a:r>
                    </a:p>
                    <a:p>
                      <a:pPr indent="179705" fontAlgn="auto">
                        <a:lnSpc>
                          <a:spcPct val="100000"/>
                        </a:lnSpc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0" fontAlgn="auto">
                        <a:lnSpc>
                          <a:spcPct val="100000"/>
                        </a:lnSpc>
                        <a:buNone/>
                      </a:pP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Low fuel level alarm</a:t>
                      </a: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Auto Fuel Pump</a:t>
                      </a: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 Vlave</a:t>
                      </a: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buNone/>
                      </a:pPr>
                      <a:endParaRPr lang="zh-CN" altLang="en-US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zh-CN" sz="9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Lub oil heater</a:t>
                      </a:r>
                      <a:endParaRPr lang="zh-CN" sz="9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Temp.-sensor</a:t>
                      </a:r>
                      <a:endParaRPr lang="zh-CN" sz="9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Oil drain Pump</a:t>
                      </a: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endParaRPr lang="zh-CN" altLang="en-US" sz="9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79705" algn="l" fontAlgn="auto">
                        <a:buNone/>
                      </a:pPr>
                      <a:endParaRPr lang="zh-CN" sz="9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r>
                        <a:rPr lang="zh-CN" sz="9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●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Elec.coolant Heater</a:t>
                      </a:r>
                    </a:p>
                    <a:p>
                      <a:pPr indent="179705" algn="l" fontAlgn="auto">
                        <a:buNone/>
                      </a:pPr>
                      <a:endParaRPr lang="zh-CN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179705" algn="l" fontAlgn="auto">
                        <a:buNone/>
                      </a:pPr>
                      <a:endParaRPr lang="en-US" altLang="zh-CN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179705" algn="l" fontAlgn="auto">
                        <a:buNone/>
                      </a:pPr>
                      <a:endParaRPr lang="en-US" altLang="zh-CN" sz="9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图片 3" descr="logo-M100-Y10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06160" y="58420"/>
            <a:ext cx="1093470" cy="5715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flipV="1">
            <a:off x="449838" y="513080"/>
            <a:ext cx="6660000" cy="40640"/>
          </a:xfrm>
          <a:prstGeom prst="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745" b="0" i="0" u="none" strike="noStrike" kern="17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Castellar" panose="020A0402060406010301" charset="0"/>
              <a:cs typeface="+mn-cs"/>
            </a:endParaRPr>
          </a:p>
        </p:txBody>
      </p:sp>
      <p:pic>
        <p:nvPicPr>
          <p:cNvPr id="78" name="图片 77" descr="IMG_420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0755" y="6298565"/>
            <a:ext cx="899795" cy="590550"/>
          </a:xfrm>
          <a:prstGeom prst="rect">
            <a:avLst/>
          </a:prstGeom>
        </p:spPr>
      </p:pic>
      <p:pic>
        <p:nvPicPr>
          <p:cNvPr id="7" name="图片 181" descr="Silence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03300" y="5067935"/>
            <a:ext cx="933450" cy="3371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63"/>
          <p:cNvSpPr txBox="1">
            <a:spLocks noChangeArrowheads="1"/>
          </p:cNvSpPr>
          <p:nvPr/>
        </p:nvSpPr>
        <p:spPr bwMode="auto">
          <a:xfrm>
            <a:off x="708660" y="5115560"/>
            <a:ext cx="191770" cy="243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⑧</a:t>
            </a: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⑨</a:t>
            </a: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⑩</a:t>
            </a: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9" name="图片 8" descr="图片2"/>
          <p:cNvPicPr>
            <a:picLocks noChangeAspect="1"/>
          </p:cNvPicPr>
          <p:nvPr/>
        </p:nvPicPr>
        <p:blipFill>
          <a:blip r:embed="rId9" cstate="print"/>
          <a:srcRect l="23036" t="15879" r="20116" b="13310"/>
          <a:stretch>
            <a:fillRect/>
          </a:stretch>
        </p:blipFill>
        <p:spPr>
          <a:xfrm>
            <a:off x="2187575" y="4872990"/>
            <a:ext cx="2670175" cy="2310765"/>
          </a:xfrm>
          <a:prstGeom prst="rect">
            <a:avLst/>
          </a:prstGeom>
        </p:spPr>
      </p:pic>
      <p:pic>
        <p:nvPicPr>
          <p:cNvPr id="16" name="图片 15" descr="G:\暂存文件\机组产品介绍\重康\50Hz\AC1375-II\静音箱介绍（英文）.png静音箱介绍（英文）"/>
          <p:cNvPicPr>
            <a:picLocks noChangeAspect="1"/>
          </p:cNvPicPr>
          <p:nvPr/>
        </p:nvPicPr>
        <p:blipFill>
          <a:blip r:embed="rId10" cstate="print">
            <a:lum contrast="12000"/>
          </a:blip>
          <a:srcRect/>
          <a:stretch>
            <a:fillRect/>
          </a:stretch>
        </p:blipFill>
        <p:spPr>
          <a:xfrm>
            <a:off x="887730" y="1057275"/>
            <a:ext cx="5812790" cy="34493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-153035" y="-59690"/>
            <a:ext cx="7992745" cy="10920730"/>
          </a:xfrm>
          <a:prstGeom prst="roundRect">
            <a:avLst>
              <a:gd name="adj" fmla="val 0"/>
            </a:avLst>
          </a:prstGeom>
          <a:solidFill>
            <a:schemeClr val="bg1">
              <a:alpha val="63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597" tIns="37797" rIns="75597" bIns="37797" rtlCol="0" anchor="ctr"/>
          <a:lstStyle/>
          <a:p>
            <a:pPr defTabSz="1219200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490" b="0">
                <a:solidFill>
                  <a:prstClr val="white"/>
                </a:solidFill>
              </a:rPr>
              <a:t>严格按保修条款提供免费保修服务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5319" y="1447800"/>
            <a:ext cx="6148070" cy="1753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1219200" fontAlgn="auto">
              <a:lnSpc>
                <a:spcPct val="1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● 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AOSIF Engineering provides a full line of brand new and high quality products. </a:t>
            </a:r>
          </a:p>
          <a:p>
            <a:pPr algn="just" defTabSz="1219200" fontAlgn="auto">
              <a:lnSpc>
                <a:spcPct val="1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● 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Each unit 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passes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strictly 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loading 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test 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in factory 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before shipment. </a:t>
            </a:r>
          </a:p>
          <a:p>
            <a:pPr algn="just" defTabSz="1219200" fontAlgn="auto">
              <a:lnSpc>
                <a:spcPct val="1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● 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Quality Warranty is 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rovide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strict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ly in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accordance with warranty terms. </a:t>
            </a:r>
          </a:p>
          <a:p>
            <a:pPr algn="just" defTabSz="1219200" fontAlgn="auto">
              <a:lnSpc>
                <a:spcPct val="1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● 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Three level service guarantee: 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Aosif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dealers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ervice outlets of engine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/alternator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defTabSz="1219200" fontAlgn="auto">
              <a:lnSpc>
                <a:spcPct val="19000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manufacturers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 Aosif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service team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</a:p>
        </p:txBody>
      </p:sp>
      <p:sp>
        <p:nvSpPr>
          <p:cNvPr id="9" name="矩形 8"/>
          <p:cNvSpPr/>
          <p:nvPr/>
        </p:nvSpPr>
        <p:spPr>
          <a:xfrm>
            <a:off x="2436802" y="771430"/>
            <a:ext cx="2745105" cy="54991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975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Our Promises</a:t>
            </a:r>
          </a:p>
        </p:txBody>
      </p:sp>
      <p:sp>
        <p:nvSpPr>
          <p:cNvPr id="10" name="TextBox 3"/>
          <p:cNvSpPr txBox="1"/>
          <p:nvPr/>
        </p:nvSpPr>
        <p:spPr>
          <a:xfrm>
            <a:off x="707390" y="7679055"/>
            <a:ext cx="6271260" cy="1033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121920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XIAMEN AOSIF ENGINEERING LTD.                                          </a:t>
            </a:r>
          </a:p>
          <a:p>
            <a:pPr algn="l" defTabSz="121920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Marketing Center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 Unit 1001,No.1 of Cheng Yi North Street,Software Park Phase III ,Xiamen ,China;</a:t>
            </a:r>
          </a:p>
          <a:p>
            <a:pPr algn="l" defTabSz="121920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Factory: No.1088 Tangbian, Changtai Economic Development Zone, </a:t>
            </a:r>
            <a:r>
              <a:rPr 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Zhangzhou,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Fujian,China</a:t>
            </a:r>
            <a:r>
              <a:rPr 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defTabSz="121920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Website</a:t>
            </a:r>
            <a:r>
              <a:rPr lang="en-US" sz="1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: 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www.aosif.com </a:t>
            </a:r>
            <a:endParaRPr 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1" name="表格 10"/>
          <p:cNvGraphicFramePr/>
          <p:nvPr/>
        </p:nvGraphicFramePr>
        <p:xfrm>
          <a:off x="1453822" y="10278745"/>
          <a:ext cx="4711065" cy="262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1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289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1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874" marR="7874" marT="7874" marB="28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5" name="图片 24" descr="公众号中文"/>
          <p:cNvPicPr>
            <a:picLocks noChangeAspect="1"/>
          </p:cNvPicPr>
          <p:nvPr/>
        </p:nvPicPr>
        <p:blipFill>
          <a:blip r:embed="rId4" cstate="print"/>
          <a:srcRect l="3543" t="4040" r="4599" b="4164"/>
          <a:stretch>
            <a:fillRect/>
          </a:stretch>
        </p:blipFill>
        <p:spPr>
          <a:xfrm>
            <a:off x="4109085" y="9108440"/>
            <a:ext cx="706755" cy="706755"/>
          </a:xfrm>
          <a:prstGeom prst="rect">
            <a:avLst/>
          </a:prstGeom>
        </p:spPr>
      </p:pic>
      <p:pic>
        <p:nvPicPr>
          <p:cNvPr id="26" name="图片 25" descr="aosif英文"/>
          <p:cNvPicPr>
            <a:picLocks noChangeAspect="1"/>
          </p:cNvPicPr>
          <p:nvPr/>
        </p:nvPicPr>
        <p:blipFill>
          <a:blip r:embed="rId5" cstate="print"/>
          <a:srcRect l="3543" t="3108" r="4164" b="4164"/>
          <a:stretch>
            <a:fillRect/>
          </a:stretch>
        </p:blipFill>
        <p:spPr>
          <a:xfrm>
            <a:off x="5438775" y="9106535"/>
            <a:ext cx="709295" cy="713740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1169035" y="9867265"/>
            <a:ext cx="5235575" cy="688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1920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0000"/>
                </a:solidFill>
              </a:rPr>
              <a:t>You may get more information from our official account.</a:t>
            </a:r>
          </a:p>
          <a:p>
            <a:pPr algn="ctr" defTabSz="121920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>
                <a:solidFill>
                  <a:srgbClr val="FF0000"/>
                </a:solidFill>
              </a:rPr>
              <a:t>Specifications are subject to change without notice.</a:t>
            </a:r>
            <a:endParaRPr lang="en-US" sz="14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图片 12" descr="AOSIF英文官网二维码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2410" y="9106535"/>
            <a:ext cx="713740" cy="713740"/>
          </a:xfrm>
          <a:prstGeom prst="rect">
            <a:avLst/>
          </a:prstGeom>
        </p:spPr>
      </p:pic>
      <p:pic>
        <p:nvPicPr>
          <p:cNvPr id="14" name="图片 13" descr="AOSIF中文官网二维码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34465" y="9106535"/>
            <a:ext cx="713740" cy="713740"/>
          </a:xfrm>
          <a:prstGeom prst="rect">
            <a:avLst/>
          </a:prstGeom>
        </p:spPr>
      </p:pic>
      <p:pic>
        <p:nvPicPr>
          <p:cNvPr id="12" name="图片 11" descr="12"/>
          <p:cNvPicPr>
            <a:picLocks noChangeAspect="1"/>
          </p:cNvPicPr>
          <p:nvPr/>
        </p:nvPicPr>
        <p:blipFill>
          <a:blip r:embed="rId8" cstate="print"/>
          <a:srcRect t="6549" b="6201"/>
          <a:stretch>
            <a:fillRect/>
          </a:stretch>
        </p:blipFill>
        <p:spPr>
          <a:xfrm>
            <a:off x="707379" y="3634105"/>
            <a:ext cx="6203950" cy="3862705"/>
          </a:xfrm>
          <a:prstGeom prst="rect">
            <a:avLst/>
          </a:prstGeom>
        </p:spPr>
      </p:pic>
      <p:pic>
        <p:nvPicPr>
          <p:cNvPr id="6" name="图片 5" descr="logo-M100-Y10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06160" y="58420"/>
            <a:ext cx="1093470" cy="5715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 flipV="1">
            <a:off x="449838" y="513080"/>
            <a:ext cx="6660000" cy="40640"/>
          </a:xfrm>
          <a:prstGeom prst="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745" b="0" i="0" u="none" strike="noStrike" kern="17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Castellar" panose="020A0402060406010301" charset="0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bb32dc6-f54e-40ea-aea1-54b49756c08c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3ff311d-ede4-42ec-953b-2f112db12c8d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2a0a4a0-160f-46ec-9eb8-1f93855b4f6d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7762289-9aba-41fd-a3f7-704bc328ea44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fc89d222-0dbf-4515-a267-336d13be6ce7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597ff60-2513-45fb-99a4-8f647efb30bc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6eb8c12-1811-4c99-afda-55cac76b2c97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6eb8c12-1811-4c99-afda-55cac76b2c97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597ff60-2513-45fb-99a4-8f647efb30bc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070e8fd-a80f-4382-9696-dcdbe459ec92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0df2b65-b6bc-4585-b1b0-464c91a4fd5a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0df2b65-b6bc-4585-b1b0-464c91a4fd5a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6ef2f62-1e40-425f-a982-07d07b74ca6e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6ef2f62-1e40-425f-a982-07d07b74ca6e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6ef2f62-1e40-425f-a982-07d07b74ca6e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2a0a4a0-160f-46ec-9eb8-1f93855b4f6d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4294</Words>
  <Application>Microsoft Office PowerPoint</Application>
  <PresentationFormat>Custom</PresentationFormat>
  <Paragraphs>484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微软雅黑</vt:lpstr>
      <vt:lpstr>Arial</vt:lpstr>
      <vt:lpstr>Arial Black</vt:lpstr>
      <vt:lpstr>Century Gothic</vt:lpstr>
      <vt:lpstr>Wingdings</vt:lpstr>
      <vt:lpstr>Office 主题​​</vt:lpstr>
      <vt:lpstr>Model ASM2500 Generator set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aosif-user22</dc:creator>
  <cp:lastModifiedBy>TRAN THANH TRONG</cp:lastModifiedBy>
  <cp:revision>456</cp:revision>
  <dcterms:created xsi:type="dcterms:W3CDTF">2019-06-19T02:08:00Z</dcterms:created>
  <dcterms:modified xsi:type="dcterms:W3CDTF">2024-11-08T01:29:43Z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